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302" r:id="rId8"/>
    <p:sldId id="296" r:id="rId9"/>
    <p:sldId id="297" r:id="rId10"/>
    <p:sldId id="298" r:id="rId11"/>
    <p:sldId id="299" r:id="rId12"/>
    <p:sldId id="300" r:id="rId13"/>
    <p:sldId id="268" r:id="rId14"/>
    <p:sldId id="292" r:id="rId15"/>
    <p:sldId id="295" r:id="rId16"/>
    <p:sldId id="269" r:id="rId17"/>
    <p:sldId id="272" r:id="rId18"/>
    <p:sldId id="262" r:id="rId19"/>
    <p:sldId id="264" r:id="rId20"/>
    <p:sldId id="265" r:id="rId21"/>
    <p:sldId id="266" r:id="rId22"/>
    <p:sldId id="267" r:id="rId23"/>
    <p:sldId id="273" r:id="rId24"/>
    <p:sldId id="277" r:id="rId25"/>
    <p:sldId id="274" r:id="rId26"/>
    <p:sldId id="278" r:id="rId27"/>
    <p:sldId id="275" r:id="rId28"/>
    <p:sldId id="279" r:id="rId29"/>
    <p:sldId id="276" r:id="rId30"/>
    <p:sldId id="280" r:id="rId31"/>
    <p:sldId id="270" r:id="rId32"/>
    <p:sldId id="281" r:id="rId33"/>
    <p:sldId id="282" r:id="rId34"/>
    <p:sldId id="286" r:id="rId35"/>
    <p:sldId id="283" r:id="rId36"/>
    <p:sldId id="287" r:id="rId37"/>
    <p:sldId id="284" r:id="rId38"/>
    <p:sldId id="288" r:id="rId39"/>
    <p:sldId id="285" r:id="rId40"/>
    <p:sldId id="289" r:id="rId41"/>
    <p:sldId id="3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9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7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9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8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6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6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6FFD-F183-4258-B491-2D5C81B0BFBB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20CCE-6B0F-448E-8BE6-1B08F0F4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1328" y="1214735"/>
            <a:ext cx="5493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60000" endA="900" endPos="60000" dist="60007" dir="5400000" sy="-100000" algn="bl" rotWithShape="0"/>
                </a:effectLst>
              </a:rPr>
              <a:t>Land degradation 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700" y="3746500"/>
            <a:ext cx="4889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Ahmed Kabil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Karim Ibrahim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US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Randa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negm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/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Mohamed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Ahmed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Mohamed </a:t>
            </a:r>
            <a:r>
              <a:rPr lang="en-US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Alaa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9210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Geometric-correction: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9" y="1471467"/>
            <a:ext cx="3134162" cy="2086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97" y="1471467"/>
            <a:ext cx="3620005" cy="2276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23" y="4367061"/>
            <a:ext cx="233395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299" y="1569877"/>
            <a:ext cx="612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In order to get the desired Image to do the analysis on, We used the </a:t>
            </a:r>
            <a:r>
              <a:rPr lang="en-US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Lat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and Long For the original image and the </a:t>
            </a:r>
            <a:r>
              <a:rPr lang="en-US" sz="28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Lat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and Long for the specific area we wanted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6100" y="457200"/>
            <a:ext cx="311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Cropping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89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fbcdn-sphotos-h-a.akamaihd.net/hphotos-ak-xfp1/v/t34.0-12/12468170_1176915239004982_1930857948_n.jpg?oh=f00e23a14005cae878fd9b20aba4c6dd&amp;oe=568D9F02&amp;__gda__=1452055276_0826015adbd1ab003f171a5d3bb974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3" y="-18831"/>
            <a:ext cx="7087107" cy="68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6" t="4254" r="15003" b="7788"/>
          <a:stretch/>
        </p:blipFill>
        <p:spPr>
          <a:xfrm>
            <a:off x="8142256" y="749587"/>
            <a:ext cx="36195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7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" y="203200"/>
            <a:ext cx="438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Atmospheric Correction:</a:t>
            </a:r>
            <a:b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Landsat 7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71879"/>
            <a:ext cx="8509000" cy="49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68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20" y="787975"/>
            <a:ext cx="7701280" cy="606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203200"/>
            <a:ext cx="438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Atmospheric Correction:</a:t>
            </a:r>
            <a:b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Landsat 7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005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" y="203200"/>
            <a:ext cx="438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Atmospheric Correction:</a:t>
            </a:r>
            <a:b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Landsat 8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787534"/>
            <a:ext cx="3108960" cy="985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544702"/>
            <a:ext cx="11558466" cy="1173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15" y="2717800"/>
            <a:ext cx="3051810" cy="1605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9" y="4043855"/>
            <a:ext cx="11061915" cy="8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8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r="14726"/>
          <a:stretch/>
        </p:blipFill>
        <p:spPr>
          <a:xfrm>
            <a:off x="4330701" y="0"/>
            <a:ext cx="3619500" cy="6829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083" y="1910834"/>
            <a:ext cx="2479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2003 Before Histogram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51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8" r="14972"/>
          <a:stretch/>
        </p:blipFill>
        <p:spPr>
          <a:xfrm>
            <a:off x="4317999" y="0"/>
            <a:ext cx="3619501" cy="6829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" y="18161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Before Histogram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925" y="1165989"/>
            <a:ext cx="435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Normalized Difference Vegetation Index (NDVI) is an index of plant “greenness” or photosynthetic activity, and is one of the most commonly used vegetation indices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300" y="222251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Methods of Classifications: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925" y="3784600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NDVI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calculated on a per-pixel basis as the normalized difference between 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 ratio of red and near infrared bands from a remotely-sensed image.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://wiki.landscapetoolbox.org/lib/exe/fetch.php/remote_sensing_methods:ndvi_eq.png?w=150&amp;tok=79c2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99" y="4802375"/>
            <a:ext cx="3070716" cy="9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9" y="807026"/>
            <a:ext cx="5894848" cy="311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00" y="982427"/>
            <a:ext cx="5092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 enhanced vegetation index (EVI) is an 'optimized' index designed to enhance the vegetation signal with improved sensitivity in high biomass regions and improved vegetation monitoring through a de-coupling of the canopy background signal and a reduction in atmosphere influences.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8" y="5401354"/>
            <a:ext cx="4458322" cy="6096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88" y="1604135"/>
            <a:ext cx="6844912" cy="36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" y="609600"/>
            <a:ext cx="582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Land degradation is a process in which the value of the biophysical environment is affected by a combination of human-induced processes acting upon the land. It is viewed as any change or disturbance to the land perceived to be deleterious or undesirable.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34" y="1346200"/>
            <a:ext cx="5875866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89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50" y="208122"/>
            <a:ext cx="596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Maximum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likelihood classification: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181100"/>
            <a:ext cx="6235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 maximum likelihood classifier is one of the most popular methods of classification in remote sensing, in which a pixel with the maximum likelihood is classified into the corresponding class. The 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likelihood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defined as the posterior probability of a pixel belonging to class k.</a:t>
            </a:r>
          </a:p>
        </p:txBody>
      </p:sp>
      <p:pic>
        <p:nvPicPr>
          <p:cNvPr id="6148" name="Picture 4" descr="http://www.geo-informatie.nl/courses/grs20306/lectures/08imageprocessingparta/08imageprocessingparta2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1587500"/>
            <a:ext cx="53054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22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0375" y="1574800"/>
            <a:ext cx="6384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k-Nearest Neighbors algorithm is a non-parametric method used for classification and regression. In both cases, the input consists of the k closest training examples in the feature space. The output depends on whether k-NN is used for classification or regression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55600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KNN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https://www.eecs.berkeley.edu/Research/Projects/CS/vision/shape/image/nhz-cvpr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1809929"/>
            <a:ext cx="34194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18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300" y="431800"/>
            <a:ext cx="505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Principal component analysis (PCA) is a statistical procedure that uses an orthogonal transformation to convert a set of observations of possibly correlated variables into a set of values of linearly uncorrelated variables called principal components.</a:t>
            </a:r>
          </a:p>
        </p:txBody>
      </p:sp>
      <p:pic>
        <p:nvPicPr>
          <p:cNvPr id="4100" name="Picture 4" descr="http://www.nlpca.org/fig_pca_principal_component_analy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20" y="1397001"/>
            <a:ext cx="636443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300" y="3746500"/>
            <a:ext cx="523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This method didn’t work in this project because PCA needs to detect some definite change in multiple bands and in some continuous area.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94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1" r="14726"/>
          <a:stretch/>
        </p:blipFill>
        <p:spPr>
          <a:xfrm>
            <a:off x="4305299" y="0"/>
            <a:ext cx="3644901" cy="682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700" y="1905000"/>
            <a:ext cx="265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 EVI Classification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4757"/>
          <a:stretch/>
        </p:blipFill>
        <p:spPr>
          <a:xfrm>
            <a:off x="4267200" y="14287"/>
            <a:ext cx="3644900" cy="682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08280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EVI Classification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400" y="3632200"/>
            <a:ext cx="24257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55.8774 Km^2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r="14509"/>
          <a:stretch/>
        </p:blipFill>
        <p:spPr>
          <a:xfrm>
            <a:off x="4267200" y="14287"/>
            <a:ext cx="3657600" cy="682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63700"/>
            <a:ext cx="33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 KNN Classification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5003"/>
          <a:stretch/>
        </p:blipFill>
        <p:spPr>
          <a:xfrm>
            <a:off x="4267200" y="14287"/>
            <a:ext cx="3632200" cy="682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1841500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KNN Classification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300" y="383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20.9115Km^2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8" r="24007"/>
          <a:stretch/>
        </p:blipFill>
        <p:spPr>
          <a:xfrm>
            <a:off x="4292600" y="0"/>
            <a:ext cx="36322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2057400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 </a:t>
            </a:r>
            <a:r>
              <a:rPr lang="en-US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40080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1667" r="23975" b="-1667"/>
          <a:stretch/>
        </p:blipFill>
        <p:spPr>
          <a:xfrm>
            <a:off x="4267200" y="114300"/>
            <a:ext cx="36622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2501900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dirty="0"/>
              <a:t>Maximum Likelihood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200" y="4191000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12.0330 Km^2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4" r="24144"/>
          <a:stretch/>
        </p:blipFill>
        <p:spPr>
          <a:xfrm>
            <a:off x="4267200" y="0"/>
            <a:ext cx="3657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100" y="1892300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2003 NDVI Classification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" y="1397000"/>
            <a:ext cx="10198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pollution, often chemical, due to agricultural, industrial, mining or commercial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activities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artificial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radioactivity, sometimes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accidental.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land-use constraints associated with armed conflicts.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loss of land due to urban construction.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7700" y="393700"/>
            <a:ext cx="389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Causes:</a:t>
            </a:r>
            <a:endParaRPr 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64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First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r="24041"/>
          <a:stretch/>
        </p:blipFill>
        <p:spPr>
          <a:xfrm>
            <a:off x="4267200" y="0"/>
            <a:ext cx="3657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2374900"/>
            <a:ext cx="359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NDVI Classification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400" y="3797300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28.6821 Km^2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310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 after Histogram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96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310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after Histogram Matching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2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 EVI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2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EVI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" y="3949700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35.6310 Km^2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8300" y="5080000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1.85%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39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 KNN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39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KNN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14287"/>
            <a:ext cx="5162550" cy="682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" y="39751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27.5931 Km^2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1682" y="5029200"/>
            <a:ext cx="239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1.43%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71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 </a:t>
            </a:r>
            <a:r>
              <a:rPr lang="en-US" dirty="0"/>
              <a:t>Maximum Likelihood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71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</a:t>
            </a:r>
            <a:r>
              <a:rPr lang="en-US" dirty="0"/>
              <a:t>Maximum Likelihood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800" y="39497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31.6449 Km^2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1800" y="5346700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1.65%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45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 NDVI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100" y="762000"/>
            <a:ext cx="6032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Landsat 7 was designed to last for five years, and has the capacity to collect and transmit up to 532 images per day. It is in a 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polar, sun-synchronous orbit,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meaning it scans across the entire earth's surface. With an altitude of 705 kilometers +/- 5 kilometers, it takes 232 orbits, or 16 days, to do so.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857250"/>
            <a:ext cx="3911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24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444500"/>
            <a:ext cx="328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Final Results: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219" y="2279134"/>
            <a:ext cx="245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NDVI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14287"/>
            <a:ext cx="5153025" cy="682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600" y="4229100"/>
            <a:ext cx="234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31.9428 Km^2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219" y="5308600"/>
            <a:ext cx="250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159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07303"/>
            <a:ext cx="6769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 problem was that in May 2003,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the Scan Line Corrector (SLC) in the ETM+ instrument failed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.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Without the effects of the SLC, the instrument images the Earth in a "zig-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zag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" fashion, resulting in some areas that are imaged twice and others that are not imaged at all. The net effect is that approximately 22% of the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data were lost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497012"/>
            <a:ext cx="4054475" cy="38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" y="992631"/>
            <a:ext cx="7658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Provides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moderate-resolution imagery, from 15 meters to 100 meters, of Earth’s land surface and polar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regions, operates 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in the visible, near-infrared, short wave infrared, and thermal infrared spectrums. Landsat 8 captures more than 700 </a:t>
            </a:r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scenes </a:t>
            </a:r>
            <a:r>
              <a:rPr lang="en-US" sz="28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aday.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" y="279400"/>
            <a:ext cx="245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Landsat 8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1065248"/>
            <a:ext cx="3116580" cy="46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06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900" y="1752600"/>
            <a:ext cx="5753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Cloud cover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capture time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Season</a:t>
            </a:r>
            <a:b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Sensors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933" y="856734"/>
            <a:ext cx="3644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Choosing the image: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8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9210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Geometric-correction: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162608"/>
            <a:ext cx="535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process of digitally manipulating image data such that the image's projection precisely matches a specific projection surface or shape.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48300" y="1673569"/>
                <a:ext cx="6096000" cy="22994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38100" dir="2700000" algn="tl" rotWithShape="0">
                              <a:schemeClr val="accent2"/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𝜶</m:t>
                      </m:r>
                      <m:r>
                        <a:rPr lang="en-US" sz="2800" b="1" smtClean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38100" dir="2700000" algn="tl" rotWithShape="0">
                              <a:schemeClr val="accent2"/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1" smtClean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38100" dir="2700000" algn="tl" rotWithShape="0">
                              <a:schemeClr val="accent2"/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tan</m:t>
                      </m:r>
                      <m:r>
                        <a:rPr lang="en-US" sz="2800" b="1" smtClean="0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38100" dir="2700000" algn="tl" rotWithShape="0">
                              <a:schemeClr val="accent2"/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⁡( </m:t>
                      </m:r>
                      <m:f>
                        <m:fPr>
                          <m:ctrlPr>
                            <a:rPr lang="en-US" sz="2800" b="1" i="1">
                              <a:ln w="6600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101600">
                                  <a:schemeClr val="accent1">
                                    <a:satMod val="175000"/>
                                    <a:alpha val="40000"/>
                                  </a:schemeClr>
                                </a:glow>
                                <a:outerShdw dist="38100" dir="2700000" algn="tl" rotWithShape="0">
                                  <a:schemeClr val="accent2"/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1">
                              <a:ln w="6600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101600">
                                  <a:schemeClr val="accent1">
                                    <a:satMod val="175000"/>
                                    <a:alpha val="40000"/>
                                  </a:schemeClr>
                                </a:glow>
                                <a:outerShdw dist="38100" dir="2700000" algn="tl" rotWithShape="0">
                                  <a:schemeClr val="accent2"/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a</m:t>
                          </m:r>
                        </m:num>
                        <m:den>
                          <m:r>
                            <a:rPr lang="en-US" sz="2800" b="1">
                              <a:ln w="6600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101600">
                                  <a:schemeClr val="accent1">
                                    <a:satMod val="175000"/>
                                    <a:alpha val="40000"/>
                                  </a:schemeClr>
                                </a:glow>
                                <a:outerShdw dist="38100" dir="2700000" algn="tl" rotWithShape="0">
                                  <a:schemeClr val="accent2"/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1">
                              <a:ln w="6600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glow rad="101600">
                                  <a:schemeClr val="accent1">
                                    <a:satMod val="175000"/>
                                    <a:alpha val="40000"/>
                                  </a:schemeClr>
                                </a:glow>
                                <a:outerShdw dist="38100" dir="2700000" algn="tl" rotWithShape="0">
                                  <a:schemeClr val="accent2"/>
                                </a:outerShdw>
                              </a:effectLst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b</m:t>
                          </m:r>
                        </m:den>
                      </m:f>
                      <m:r>
                        <a:rPr lang="en-US" sz="2800" b="1">
                          <a:ln w="6600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38100" dir="2700000" algn="tl" rotWithShape="0">
                              <a:schemeClr val="accent2"/>
                            </a:outerShdw>
                          </a:effectLst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)</m:t>
                      </m:r>
                    </m:oMath>
                  </m:oMathPara>
                </a14:m>
                <a:endParaRPr lang="en-US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n w="6600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glow rad="101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n w="6600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glow rad="101600">
                                    <a:schemeClr val="accent1">
                                      <a:satMod val="175000"/>
                                      <a:alpha val="40000"/>
                                    </a:schemeClr>
                                  </a:glow>
                                  <a:outerShdw dist="38100" dir="2700000" algn="tl" rotWithShape="0">
                                    <a:schemeClr val="accent2"/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n w="6600">
                                        <a:solidFill>
                                          <a:schemeClr val="accent2"/>
                                        </a:solidFill>
                                        <a:prstDash val="solid"/>
                                      </a:ln>
                                      <a:solidFill>
                                        <a:srgbClr val="FFFFFF"/>
                                      </a:solidFill>
                                      <a:effectLst>
                                        <a:glow rad="101600">
                                          <a:schemeClr val="accent1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  <a:outerShdw dist="38100" dir="2700000" algn="tl" rotWithShape="0">
                                          <a:schemeClr val="accent2"/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2400" b="1">
                        <a:ln w="6600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glow rad="101600">
                            <a:schemeClr val="accent1">
                              <a:satMod val="175000"/>
                              <a:alpha val="40000"/>
                            </a:schemeClr>
                          </a:glow>
                          <a:outerShdw dist="38100" dir="2700000" algn="tl" rotWithShape="0">
                            <a:schemeClr val="accent2"/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n w="6600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glow rad="101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n w="6600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glow rad="101600">
                                    <a:schemeClr val="accent1">
                                      <a:satMod val="175000"/>
                                      <a:alpha val="40000"/>
                                    </a:schemeClr>
                                  </a:glow>
                                  <a:outerShdw dist="38100" dir="2700000" algn="tl" rotWithShape="0">
                                    <a:schemeClr val="accent2"/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b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cosα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b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sinα</m:t>
                              </m:r>
                            </m:e>
                          </m:mr>
                        </m:m>
                        <m:r>
                          <a:rPr lang="en-US" sz="2400" b="1">
                            <a:ln w="6600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glow rad="101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n w="6600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glow rad="101600">
                                    <a:schemeClr val="accent1">
                                      <a:satMod val="175000"/>
                                      <a:alpha val="40000"/>
                                    </a:schemeClr>
                                  </a:glow>
                                  <a:outerShdw dist="38100" dir="2700000" algn="tl" rotWithShape="0">
                                    <a:schemeClr val="accent2"/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b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sinα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b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cosα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n w="6600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glow rad="101600">
                                <a:schemeClr val="accent1">
                                  <a:satMod val="175000"/>
                                  <a:alpha val="40000"/>
                                </a:schemeClr>
                              </a:glow>
                              <a:outerShdw dist="38100" dir="2700000" algn="tl" rotWithShape="0">
                                <a:schemeClr val="accent2"/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>
                                <a:ln w="6600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glow rad="101600">
                                    <a:schemeClr val="accent1">
                                      <a:satMod val="175000"/>
                                      <a:alpha val="40000"/>
                                    </a:schemeClr>
                                  </a:glow>
                                  <a:outerShdw dist="38100" dir="2700000" algn="tl" rotWithShape="0">
                                    <a:schemeClr val="accent2"/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1" i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>
                                  <a:ln w="6600">
                                    <a:solidFill>
                                      <a:schemeClr val="accent2"/>
                                    </a:solidFill>
                                    <a:prstDash val="solid"/>
                                  </a:ln>
                                  <a:solidFill>
                                    <a:srgbClr val="FFFFFF"/>
                                  </a:solidFill>
                                  <a:effectLst>
                                    <a:glow rad="101600">
                                      <a:schemeClr val="accent1">
                                        <a:satMod val="175000"/>
                                        <a:alpha val="40000"/>
                                      </a:schemeClr>
                                    </a:glow>
                                    <a:outerShdw dist="38100" dir="2700000" algn="tl" rotWithShape="0">
                                      <a:schemeClr val="accent2"/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i="1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  <a:outerShdw dist="38100" dir="2700000" algn="tl" rotWithShape="0">
                        <a:schemeClr val="accent2"/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Rotation Equation in Matrix form</a:t>
                </a:r>
                <a:endParaRPr lang="en-US" sz="2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0" y="1673569"/>
                <a:ext cx="6096000" cy="229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84200" y="3973045"/>
            <a:ext cx="6096000" cy="13396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 , y are the new image pixels coordinates and ( x</a:t>
            </a:r>
            <a:r>
              <a:rPr lang="en-US" sz="2400" b="1" baseline="30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, y</a:t>
            </a:r>
            <a:r>
              <a:rPr lang="en-US" sz="2400" b="1" baseline="30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) original image pixels coordinates  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29210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Geometric-correction: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1166358"/>
            <a:ext cx="9359900" cy="405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 we rotate the coordinates of the new image to the original one then we store the Brightness value.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The reason is the opposite operation made blank pixels between the rotated pixels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Scanning the image is started from the sides to avoid lose the parts of the image outside the new frame.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The new frame has more enough size than the original.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There are the rounding and Transition issues.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ea typeface="Calibri" panose="020F0502020204030204" pitchFamily="34" charset="0"/>
                <a:cs typeface="Arial" panose="020B0604020202020204" pitchFamily="34" charset="0"/>
              </a:rPr>
              <a:t>The cropping of the blank pixels around the picture is the last step.</a:t>
            </a:r>
            <a:endParaRPr 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701</Words>
  <Application>Microsoft Office PowerPoint</Application>
  <PresentationFormat>Widescreen</PresentationFormat>
  <Paragraphs>93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Algerian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Kabil</dc:creator>
  <cp:lastModifiedBy>Mohamed Allam</cp:lastModifiedBy>
  <cp:revision>28</cp:revision>
  <dcterms:created xsi:type="dcterms:W3CDTF">2016-01-04T09:15:23Z</dcterms:created>
  <dcterms:modified xsi:type="dcterms:W3CDTF">2016-01-04T15:33:51Z</dcterms:modified>
</cp:coreProperties>
</file>